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7"/>
  </p:notesMasterIdLst>
  <p:sldIdLst>
    <p:sldId id="256" r:id="rId2"/>
    <p:sldId id="257" r:id="rId3"/>
    <p:sldId id="258" r:id="rId4"/>
    <p:sldId id="261" r:id="rId5"/>
    <p:sldId id="262" r:id="rId6"/>
    <p:sldId id="271" r:id="rId7"/>
    <p:sldId id="264" r:id="rId8"/>
    <p:sldId id="273" r:id="rId9"/>
    <p:sldId id="265" r:id="rId10"/>
    <p:sldId id="266" r:id="rId11"/>
    <p:sldId id="267" r:id="rId12"/>
    <p:sldId id="268" r:id="rId13"/>
    <p:sldId id="269" r:id="rId14"/>
    <p:sldId id="272" r:id="rId15"/>
    <p:sldId id="263" r:id="rId16"/>
  </p:sldIdLst>
  <p:sldSz cx="9144000" cy="5143500" type="screen16x9"/>
  <p:notesSz cx="6858000" cy="9144000"/>
  <p:embeddedFontLs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Montserrat" panose="00000500000000000000" pitchFamily="2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8" d="100"/>
          <a:sy n="198" d="100"/>
        </p:scale>
        <p:origin x="714" y="1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f87997393_0_7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f87997393_0_7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87997393_0_8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87997393_0_8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12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12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2e3dca3258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2e3dca3258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f87997393_0_15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1f87997393_0_15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.xml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79" name="Google Shape;179;p1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06" name="Google Shape;206;p14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217" name="Google Shape;217;p16">
            <a:hlinkClick r:id="rId3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rId3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rId3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rId3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39" name="Google Shape;39;p3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rId2" action="ppaction://hlinksldjump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rId2" action="ppaction://hlinksldjump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rId2" action="ppaction://hlinksldjump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rId2" action="ppaction://hlinksldjump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3000" dirty="0">
                <a:latin typeface="Arial"/>
                <a:ea typeface="Arial"/>
                <a:cs typeface="Arial"/>
                <a:sym typeface="Arial"/>
              </a:rPr>
              <a:t>캡스톤디자인I </a:t>
            </a:r>
            <a:r>
              <a:rPr lang="ko-KR" altLang="en-US" sz="3000" dirty="0">
                <a:latin typeface="Arial"/>
                <a:ea typeface="Arial"/>
                <a:cs typeface="Arial"/>
                <a:sym typeface="Arial"/>
              </a:rPr>
              <a:t>최종발표</a:t>
            </a:r>
            <a:endParaRPr sz="3000" dirty="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83950" y="3729662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" dirty="0"/>
              <a:t>20181619 백영민</a:t>
            </a:r>
            <a:endParaRPr lang="en-US" altLang="ko" dirty="0"/>
          </a:p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dirty="0"/>
              <a:t>20191782 </a:t>
            </a:r>
            <a:r>
              <a:rPr lang="ko-KR" altLang="en-US" dirty="0" err="1"/>
              <a:t>이규태</a:t>
            </a:r>
            <a:endParaRPr dirty="0"/>
          </a:p>
        </p:txBody>
      </p:sp>
      <p:sp>
        <p:nvSpPr>
          <p:cNvPr id="230" name="Google Shape;230;p17"/>
          <p:cNvSpPr txBox="1">
            <a:spLocks noGrp="1"/>
          </p:cNvSpPr>
          <p:nvPr>
            <p:ph type="subTitle" idx="1"/>
          </p:nvPr>
        </p:nvSpPr>
        <p:spPr>
          <a:xfrm>
            <a:off x="3957875" y="2192850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5400" marR="25400" lvl="0" indent="0" algn="r" rtl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1100" dirty="0">
                <a:latin typeface="Arial"/>
                <a:ea typeface="Arial"/>
                <a:cs typeface="Arial"/>
                <a:sym typeface="Arial"/>
              </a:rPr>
              <a:t>AI를 이용한 졸음운전방지 애플리케이션 제작</a:t>
            </a:r>
            <a:endParaRPr sz="11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11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5B3B379-6846-2106-5605-CB56F01B6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fontAlgn="base" latinLnBrk="1">
              <a:lnSpc>
                <a:spcPct val="160000"/>
              </a:lnSpc>
            </a:pPr>
            <a:r>
              <a:rPr lang="ko-KR" altLang="en-US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성</a:t>
            </a:r>
            <a:r>
              <a:rPr lang="ko-KR" altLang="en-US" sz="24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능 테스트 결과 </a:t>
            </a:r>
            <a:br>
              <a:rPr lang="ko-KR" altLang="en-US" sz="2400" kern="0" spc="0" dirty="0">
                <a:solidFill>
                  <a:schemeClr val="bg1"/>
                </a:solidFill>
                <a:effectLst/>
                <a:latin typeface="바탕" panose="02030600000101010101" pitchFamily="18" charset="-127"/>
              </a:rPr>
            </a:b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E71D332-7583-E3BE-E381-67A01BF701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졸음 인식에는 성공하였으나 얼굴을 돌렸을 때와</a:t>
            </a:r>
            <a:r>
              <a:rPr lang="en-US" altLang="ko-KR" dirty="0"/>
              <a:t> </a:t>
            </a:r>
            <a:r>
              <a:rPr lang="ko-KR" altLang="en-US" dirty="0"/>
              <a:t>안경을 착용했을 때의 인식률이 좋지 않음을 기술</a:t>
            </a:r>
          </a:p>
        </p:txBody>
      </p:sp>
    </p:spTree>
    <p:extLst>
      <p:ext uri="{BB962C8B-B14F-4D97-AF65-F5344CB8AC3E}">
        <p14:creationId xmlns:p14="http://schemas.microsoft.com/office/powerpoint/2010/main" val="22107623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D8DB89-C832-C86E-7600-8877615F7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발생한 문제와 해결 방법 </a:t>
            </a:r>
            <a:br>
              <a:rPr lang="ko-KR" altLang="en-US" sz="2400" kern="0" spc="0" dirty="0">
                <a:solidFill>
                  <a:schemeClr val="bg1"/>
                </a:solidFill>
                <a:effectLst/>
                <a:latin typeface="바탕" panose="02030600000101010101" pitchFamily="18" charset="-127"/>
              </a:rPr>
            </a:b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B29AFFC-6791-47FE-648C-DCEAB8803C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보고서 내용 참고</a:t>
            </a:r>
          </a:p>
        </p:txBody>
      </p:sp>
    </p:spTree>
    <p:extLst>
      <p:ext uri="{BB962C8B-B14F-4D97-AF65-F5344CB8AC3E}">
        <p14:creationId xmlns:p14="http://schemas.microsoft.com/office/powerpoint/2010/main" val="20207350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2F3DDD-69CC-C9EB-E4E6-5C37DA9295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팀원의 역할</a:t>
            </a:r>
            <a:endParaRPr lang="ko-KR" altLang="en-US" dirty="0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05EC8F7-F2A0-47C5-1CCE-639C0327F67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20181619 </a:t>
            </a:r>
            <a:r>
              <a:rPr lang="ko-KR" altLang="en-US" dirty="0"/>
              <a:t>백영민</a:t>
            </a:r>
            <a:endParaRPr lang="en-US" altLang="ko-K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US" altLang="ko-KR" dirty="0"/>
              <a:t> </a:t>
            </a:r>
            <a:r>
              <a:rPr lang="ko-KR" altLang="en-US" dirty="0"/>
              <a:t>프로젝트 진행에 필요한 자재 조달</a:t>
            </a:r>
            <a:endParaRPr lang="en-US" altLang="ko-K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dirty="0"/>
              <a:t>프로젝트 관리 및 일정 조율</a:t>
            </a:r>
            <a:endParaRPr lang="en-US" altLang="ko-K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dirty="0"/>
              <a:t>자료수집</a:t>
            </a:r>
            <a:endParaRPr lang="en-US" altLang="ko-K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dirty="0"/>
              <a:t>프로젝트 관련 문서 제작</a:t>
            </a:r>
            <a:endParaRPr lang="en-US" altLang="ko-K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dirty="0"/>
              <a:t>코딩</a:t>
            </a:r>
            <a:endParaRPr lang="en-US" altLang="ko-KR" dirty="0"/>
          </a:p>
          <a:p>
            <a:pPr lvl="1">
              <a:buFont typeface="Wingdings" panose="05000000000000000000" pitchFamily="2" charset="2"/>
              <a:buChar char="Ø"/>
            </a:pPr>
            <a:endParaRPr lang="en-US" altLang="ko-KR" dirty="0"/>
          </a:p>
          <a:p>
            <a:pPr marL="146050" indent="0">
              <a:buNone/>
            </a:pPr>
            <a:endParaRPr lang="ko-KR" altLang="en-US" dirty="0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D7986A7-8620-8286-09D9-EC074CC65FBB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US" altLang="ko-KR" dirty="0"/>
              <a:t>20191782 </a:t>
            </a:r>
            <a:r>
              <a:rPr lang="ko-KR" altLang="en-US" dirty="0" err="1"/>
              <a:t>이규태</a:t>
            </a:r>
            <a:endParaRPr lang="en-US" altLang="ko-K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dirty="0"/>
              <a:t>자료수집</a:t>
            </a:r>
            <a:endParaRPr lang="en-US" altLang="ko-K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dirty="0"/>
              <a:t>코딩</a:t>
            </a:r>
            <a:endParaRPr lang="en-US" altLang="ko-KR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ko-KR" altLang="en-US" dirty="0"/>
              <a:t>프로젝트 관련 문서 제작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090839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743587-4CC8-A3B6-5F86-7170412C3E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데모 </a:t>
            </a:r>
            <a:br>
              <a:rPr lang="ko-KR" altLang="en-US" sz="2400" kern="0" spc="0" dirty="0">
                <a:solidFill>
                  <a:schemeClr val="bg1"/>
                </a:solidFill>
                <a:effectLst/>
                <a:latin typeface="바탕" panose="02030600000101010101" pitchFamily="18" charset="-127"/>
              </a:rPr>
            </a:b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A71DF-BE85-4F10-CAC0-47C68196A9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동영상 촬영 첨부 </a:t>
            </a:r>
            <a:r>
              <a:rPr lang="en-US" altLang="ko-KR" dirty="0"/>
              <a:t>+ </a:t>
            </a:r>
            <a:r>
              <a:rPr lang="ko-KR" altLang="en-US" dirty="0"/>
              <a:t>시연 예정</a:t>
            </a:r>
          </a:p>
        </p:txBody>
      </p:sp>
      <p:pic>
        <p:nvPicPr>
          <p:cNvPr id="5" name="그림 4" descr="인간의 얼굴, 텍스트, 사람, 안경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6E370F7-16DF-D133-ECBF-4EDEE4F7B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600" y="2692893"/>
            <a:ext cx="2584596" cy="1980635"/>
          </a:xfrm>
          <a:prstGeom prst="rect">
            <a:avLst/>
          </a:prstGeom>
        </p:spPr>
      </p:pic>
      <p:pic>
        <p:nvPicPr>
          <p:cNvPr id="6" name="프로젝트 결과물">
            <a:hlinkClick r:id="" action="ppaction://media"/>
            <a:extLst>
              <a:ext uri="{FF2B5EF4-FFF2-40B4-BE49-F238E27FC236}">
                <a16:creationId xmlns:a16="http://schemas.microsoft.com/office/drawing/2014/main" id="{01BB709E-D791-0934-8A3F-28CE8441E1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127796" y="2139888"/>
            <a:ext cx="4639754" cy="2609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935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10510D-1758-C94E-9DE5-2AE92C6071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02174" y="2136987"/>
            <a:ext cx="2793901" cy="869525"/>
          </a:xfrm>
        </p:spPr>
        <p:txBody>
          <a:bodyPr/>
          <a:lstStyle/>
          <a:p>
            <a:r>
              <a:rPr lang="en-US" altLang="ko-KR" dirty="0">
                <a:latin typeface="+mn-ea"/>
                <a:ea typeface="+mn-ea"/>
              </a:rPr>
              <a:t>Q</a:t>
            </a:r>
            <a:r>
              <a:rPr lang="en-US" altLang="ko-KR" sz="3000" dirty="0">
                <a:latin typeface="+mn-ea"/>
                <a:ea typeface="+mn-ea"/>
              </a:rPr>
              <a:t>&amp;</a:t>
            </a:r>
            <a:r>
              <a:rPr lang="en-US" altLang="ko-KR" dirty="0">
                <a:latin typeface="+mn-ea"/>
                <a:ea typeface="+mn-ea"/>
              </a:rPr>
              <a:t>A</a:t>
            </a:r>
            <a:endParaRPr lang="ko-KR" altLang="en-US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489760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4"/>
          <p:cNvSpPr txBox="1">
            <a:spLocks noGrp="1"/>
          </p:cNvSpPr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+mj-ea"/>
                <a:ea typeface="+mj-ea"/>
              </a:rPr>
              <a:t>감사합니다.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97" name="Google Shape;297;p24"/>
          <p:cNvSpPr txBox="1">
            <a:spLocks noGrp="1"/>
          </p:cNvSpPr>
          <p:nvPr>
            <p:ph type="body" idx="1"/>
          </p:nvPr>
        </p:nvSpPr>
        <p:spPr>
          <a:xfrm>
            <a:off x="1235922" y="2644025"/>
            <a:ext cx="3063300" cy="97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ko" sz="1000" dirty="0">
                <a:latin typeface="Arial"/>
                <a:ea typeface="Arial"/>
                <a:cs typeface="Arial"/>
                <a:sym typeface="Arial"/>
              </a:rPr>
              <a:t>20181619 백영민</a:t>
            </a:r>
            <a:endParaRPr lang="en-US" altLang="ko" sz="1000" dirty="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>
                <a:latin typeface="Arial"/>
                <a:cs typeface="Arial"/>
                <a:sym typeface="Arial"/>
              </a:rPr>
              <a:t>20191782 </a:t>
            </a:r>
            <a:r>
              <a:rPr lang="ko-KR" altLang="en-US" sz="1000" dirty="0" err="1">
                <a:latin typeface="Arial"/>
                <a:cs typeface="Arial"/>
                <a:sym typeface="Arial"/>
              </a:rPr>
              <a:t>이규태</a:t>
            </a:r>
            <a:endParaRPr sz="1000" dirty="0"/>
          </a:p>
        </p:txBody>
      </p:sp>
      <p:grpSp>
        <p:nvGrpSpPr>
          <p:cNvPr id="298" name="Google Shape;298;p24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299" name="Google Shape;299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07" name="Google Shape;307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5356" t="50734" r="19582" b="26215"/>
          <a:stretch/>
        </p:blipFill>
        <p:spPr>
          <a:xfrm>
            <a:off x="4163504" y="1604196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p24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9" name="Google Shape;309;p24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10" name="Google Shape;310;p24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24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24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24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14" name="Google Shape;314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53168" t="53058" r="26238" b="1602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24"/>
          <p:cNvSpPr/>
          <p:nvPr/>
        </p:nvSpPr>
        <p:spPr>
          <a:xfrm flipH="1">
            <a:off x="6762011" y="2613990"/>
            <a:ext cx="1024200" cy="13332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6" name="Google Shape;316;p24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17" name="Google Shape;317;p24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name="adj" fmla="val 5402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24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1" name="Google Shape;321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1330" t="42211" r="47980" b="36733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322" name="Google Shape;322;p24"/>
          <p:cNvSpPr/>
          <p:nvPr/>
        </p:nvSpPr>
        <p:spPr>
          <a:xfrm flipH="1">
            <a:off x="6405284" y="3142709"/>
            <a:ext cx="520500" cy="8679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24"/>
          <p:cNvGrpSpPr/>
          <p:nvPr/>
        </p:nvGrpSpPr>
        <p:grpSpPr>
          <a:xfrm>
            <a:off x="7564804" y="3443361"/>
            <a:ext cx="455496" cy="692277"/>
            <a:chOff x="7384375" y="3728000"/>
            <a:chExt cx="498900" cy="758244"/>
          </a:xfrm>
        </p:grpSpPr>
        <p:sp>
          <p:nvSpPr>
            <p:cNvPr id="324" name="Google Shape;324;p24"/>
            <p:cNvSpPr/>
            <p:nvPr/>
          </p:nvSpPr>
          <p:spPr>
            <a:xfrm rot="10800000">
              <a:off x="7475552" y="4233644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 rot="5400000">
              <a:off x="7506587" y="4276887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24"/>
            <p:cNvSpPr/>
            <p:nvPr/>
          </p:nvSpPr>
          <p:spPr>
            <a:xfrm>
              <a:off x="7475548" y="3728000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24"/>
            <p:cNvSpPr/>
            <p:nvPr/>
          </p:nvSpPr>
          <p:spPr>
            <a:xfrm>
              <a:off x="7384375" y="3860325"/>
              <a:ext cx="498900" cy="498900"/>
            </a:xfrm>
            <a:prstGeom prst="ellipse">
              <a:avLst/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8" name="Google Shape;328;p24"/>
          <p:cNvGrpSpPr/>
          <p:nvPr/>
        </p:nvGrpSpPr>
        <p:grpSpPr>
          <a:xfrm>
            <a:off x="7564836" y="3561758"/>
            <a:ext cx="478081" cy="462776"/>
            <a:chOff x="7384385" y="3857442"/>
            <a:chExt cx="523637" cy="506874"/>
          </a:xfrm>
        </p:grpSpPr>
        <p:sp>
          <p:nvSpPr>
            <p:cNvPr id="329" name="Google Shape;329;p24"/>
            <p:cNvSpPr/>
            <p:nvPr/>
          </p:nvSpPr>
          <p:spPr>
            <a:xfrm>
              <a:off x="7384385" y="3865416"/>
              <a:ext cx="498900" cy="498900"/>
            </a:xfrm>
            <a:prstGeom prst="ellipse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0" name="Google Shape;330;p24"/>
            <p:cNvGrpSpPr/>
            <p:nvPr/>
          </p:nvGrpSpPr>
          <p:grpSpPr>
            <a:xfrm>
              <a:off x="7384385" y="3857442"/>
              <a:ext cx="523637" cy="498900"/>
              <a:chOff x="7384385" y="3857442"/>
              <a:chExt cx="523637" cy="498900"/>
            </a:xfrm>
          </p:grpSpPr>
          <p:sp>
            <p:nvSpPr>
              <p:cNvPr id="331" name="Google Shape;331;p24"/>
              <p:cNvSpPr/>
              <p:nvPr/>
            </p:nvSpPr>
            <p:spPr>
              <a:xfrm>
                <a:off x="7384385" y="3857442"/>
                <a:ext cx="498900" cy="498900"/>
              </a:xfrm>
              <a:prstGeom prst="ellipse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24"/>
              <p:cNvSpPr/>
              <p:nvPr/>
            </p:nvSpPr>
            <p:spPr>
              <a:xfrm>
                <a:off x="7856422" y="4081138"/>
                <a:ext cx="51600" cy="51600"/>
              </a:xfrm>
              <a:prstGeom prst="flowChartDelay">
                <a:avLst/>
              </a:prstGeom>
              <a:solidFill>
                <a:srgbClr val="D9D9D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33" name="Google Shape;333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8584" t="47335" r="37425" b="36557"/>
          <a:stretch/>
        </p:blipFill>
        <p:spPr>
          <a:xfrm>
            <a:off x="7591905" y="3590541"/>
            <a:ext cx="400500" cy="399300"/>
          </a:xfrm>
          <a:prstGeom prst="ellipse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334" name="Google Shape;334;p24"/>
          <p:cNvGrpSpPr/>
          <p:nvPr/>
        </p:nvGrpSpPr>
        <p:grpSpPr>
          <a:xfrm>
            <a:off x="8110843" y="3443361"/>
            <a:ext cx="435785" cy="692277"/>
            <a:chOff x="7982421" y="3727763"/>
            <a:chExt cx="477311" cy="758244"/>
          </a:xfrm>
        </p:grpSpPr>
        <p:sp>
          <p:nvSpPr>
            <p:cNvPr id="335" name="Google Shape;335;p24"/>
            <p:cNvSpPr/>
            <p:nvPr/>
          </p:nvSpPr>
          <p:spPr>
            <a:xfrm>
              <a:off x="8054507" y="3728825"/>
              <a:ext cx="316500" cy="756600"/>
            </a:xfrm>
            <a:prstGeom prst="roundRect">
              <a:avLst>
                <a:gd name="adj" fmla="val 15418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24"/>
            <p:cNvSpPr/>
            <p:nvPr/>
          </p:nvSpPr>
          <p:spPr>
            <a:xfrm rot="10800000">
              <a:off x="8054264" y="4233407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24"/>
            <p:cNvSpPr/>
            <p:nvPr/>
          </p:nvSpPr>
          <p:spPr>
            <a:xfrm rot="5400000">
              <a:off x="8085300" y="4276650"/>
              <a:ext cx="140700" cy="201900"/>
            </a:xfrm>
            <a:prstGeom prst="triangle">
              <a:avLst>
                <a:gd name="adj" fmla="val 27359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24"/>
            <p:cNvSpPr/>
            <p:nvPr/>
          </p:nvSpPr>
          <p:spPr>
            <a:xfrm>
              <a:off x="8054261" y="3727763"/>
              <a:ext cx="316500" cy="252600"/>
            </a:xfrm>
            <a:prstGeom prst="round2SameRect">
              <a:avLst>
                <a:gd name="adj1" fmla="val 16667"/>
                <a:gd name="adj2" fmla="val 0"/>
              </a:avLst>
            </a:prstGeom>
            <a:solidFill>
              <a:srgbClr val="E7E7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24"/>
            <p:cNvSpPr/>
            <p:nvPr/>
          </p:nvSpPr>
          <p:spPr>
            <a:xfrm>
              <a:off x="7991115" y="3866003"/>
              <a:ext cx="434400" cy="486900"/>
            </a:xfrm>
            <a:prstGeom prst="roundRect">
              <a:avLst>
                <a:gd name="adj" fmla="val 12273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dist="38100" dir="8100000" sx="107000" sy="107000" algn="tr" rotWithShape="0">
                <a:srgbClr val="000000">
                  <a:alpha val="498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24"/>
            <p:cNvSpPr/>
            <p:nvPr/>
          </p:nvSpPr>
          <p:spPr>
            <a:xfrm>
              <a:off x="7982425" y="3884047"/>
              <a:ext cx="451800" cy="499800"/>
            </a:xfrm>
            <a:prstGeom prst="roundRect">
              <a:avLst>
                <a:gd name="adj" fmla="val 10240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24"/>
            <p:cNvSpPr/>
            <p:nvPr/>
          </p:nvSpPr>
          <p:spPr>
            <a:xfrm>
              <a:off x="8408132" y="4081081"/>
              <a:ext cx="51600" cy="51600"/>
            </a:xfrm>
            <a:prstGeom prst="flowChartDelay">
              <a:avLst/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24"/>
            <p:cNvSpPr/>
            <p:nvPr/>
          </p:nvSpPr>
          <p:spPr>
            <a:xfrm>
              <a:off x="7982421" y="3863888"/>
              <a:ext cx="451800" cy="513900"/>
            </a:xfrm>
            <a:prstGeom prst="roundRect">
              <a:avLst>
                <a:gd name="adj" fmla="val 10240"/>
              </a:avLst>
            </a:pr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3" name="Google Shape;343;p24" descr="offset_comp_342327_edited.jpg"/>
          <p:cNvPicPr preferRelativeResize="0"/>
          <p:nvPr/>
        </p:nvPicPr>
        <p:blipFill rotWithShape="1">
          <a:blip r:embed="rId3">
            <a:alphaModFix/>
          </a:blip>
          <a:srcRect l="49668" t="55915" r="37351" b="27092"/>
          <a:stretch/>
        </p:blipFill>
        <p:spPr>
          <a:xfrm>
            <a:off x="8127235" y="3586562"/>
            <a:ext cx="379200" cy="429900"/>
          </a:xfrm>
          <a:prstGeom prst="roundRect">
            <a:avLst>
              <a:gd name="adj" fmla="val 7794"/>
            </a:avLst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18"/>
          <p:cNvSpPr txBox="1"/>
          <p:nvPr/>
        </p:nvSpPr>
        <p:spPr>
          <a:xfrm>
            <a:off x="1297500" y="701051"/>
            <a:ext cx="7038900" cy="4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 dirty="0">
                <a:solidFill>
                  <a:srgbClr val="FFFFFF"/>
                </a:solidFill>
                <a:latin typeface="+mj-ea"/>
                <a:ea typeface="+mj-ea"/>
                <a:cs typeface="Montserrat"/>
                <a:sym typeface="Montserrat"/>
              </a:rPr>
              <a:t>목차</a:t>
            </a:r>
            <a:endParaRPr sz="2400" dirty="0">
              <a:solidFill>
                <a:srgbClr val="FFFFFF"/>
              </a:solidFill>
              <a:latin typeface="+mj-ea"/>
              <a:ea typeface="+mj-ea"/>
              <a:cs typeface="Montserrat"/>
              <a:sym typeface="Montserrat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0" y="1366325"/>
            <a:ext cx="5127600" cy="24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 algn="just" fontAlgn="base" latinLnBrk="1">
              <a:lnSpc>
                <a:spcPct val="160000"/>
              </a:lnSpc>
              <a:buNone/>
            </a:pPr>
            <a:r>
              <a:rPr lang="en-US" altLang="ko-KR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목표 및 개요</a:t>
            </a:r>
            <a:endParaRPr lang="ko-KR" altLang="en-US" sz="13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buNone/>
            </a:pPr>
            <a:r>
              <a:rPr lang="en-US" altLang="ko-KR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전체 시스템 구성도</a:t>
            </a:r>
            <a:endParaRPr lang="ko-KR" altLang="en-US" sz="13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buNone/>
            </a:pPr>
            <a:r>
              <a:rPr lang="en-US" altLang="ko-KR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주요 기능목록 및 설명</a:t>
            </a:r>
            <a:endParaRPr lang="ko-KR" altLang="en-US" sz="13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buNone/>
            </a:pPr>
            <a:r>
              <a:rPr lang="en-US" altLang="ko-KR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시스템의 성능</a:t>
            </a:r>
            <a:r>
              <a:rPr lang="en-US" altLang="ko-KR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품질 및 제약 요구사항의 테스트 결과 </a:t>
            </a:r>
            <a:endParaRPr lang="ko-KR" altLang="en-US" sz="13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buNone/>
            </a:pPr>
            <a:r>
              <a:rPr lang="en-US" altLang="ko-KR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성능 테스트 결과</a:t>
            </a:r>
            <a:endParaRPr lang="ko-KR" altLang="en-US" sz="13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buNone/>
            </a:pPr>
            <a:r>
              <a:rPr lang="en-US" altLang="ko-KR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문제해결 방법</a:t>
            </a:r>
            <a:endParaRPr lang="ko-KR" altLang="en-US" sz="13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  <a:p>
            <a:pPr marL="0" marR="0" indent="0" algn="just" fontAlgn="base" latinLnBrk="1">
              <a:lnSpc>
                <a:spcPct val="160000"/>
              </a:lnSpc>
              <a:buNone/>
            </a:pPr>
            <a:r>
              <a:rPr lang="en-US" altLang="ko-KR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팀원의 역할</a:t>
            </a:r>
            <a:endParaRPr lang="ko-KR" altLang="en-US" sz="13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  <a:p>
            <a:pPr marR="0" algn="just" fontAlgn="base" latinLnBrk="1">
              <a:lnSpc>
                <a:spcPct val="160000"/>
              </a:lnSpc>
            </a:pPr>
            <a:r>
              <a:rPr lang="en-US" altLang="ko-KR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-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데모</a:t>
            </a:r>
            <a:endParaRPr lang="en-US" altLang="ko-KR" sz="1300" kern="0" spc="0" dirty="0">
              <a:solidFill>
                <a:schemeClr val="bg1"/>
              </a:solidFill>
              <a:effectLst/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pPr marL="0" marR="0" indent="0" algn="just" fontAlgn="base" latinLnBrk="1">
              <a:lnSpc>
                <a:spcPct val="160000"/>
              </a:lnSpc>
            </a:pPr>
            <a:r>
              <a:rPr lang="en-US" altLang="ko-KR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-</a:t>
            </a:r>
            <a:r>
              <a:rPr lang="ko-KR" altLang="en-US" sz="13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13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질의 응답 </a:t>
            </a:r>
            <a:endParaRPr lang="ko-KR" altLang="en-US" sz="13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dirty="0">
                <a:latin typeface="+mj-ea"/>
                <a:ea typeface="+mj-ea"/>
              </a:rPr>
              <a:t>배경 및 필요성</a:t>
            </a:r>
            <a:endParaRPr dirty="0">
              <a:latin typeface="+mj-ea"/>
              <a:ea typeface="+mj-ea"/>
            </a:endParaRPr>
          </a:p>
        </p:txBody>
      </p:sp>
      <p:sp>
        <p:nvSpPr>
          <p:cNvPr id="242" name="Google Shape;242;p19"/>
          <p:cNvSpPr txBox="1">
            <a:spLocks noGrp="1"/>
          </p:cNvSpPr>
          <p:nvPr>
            <p:ph type="body" idx="1"/>
          </p:nvPr>
        </p:nvSpPr>
        <p:spPr>
          <a:xfrm>
            <a:off x="1878300" y="1233750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Char char="●"/>
            </a:pPr>
            <a:r>
              <a:rPr lang="ko" dirty="0">
                <a:solidFill>
                  <a:srgbClr val="FFFFFF"/>
                </a:solidFill>
              </a:rPr>
              <a:t>교통사고 발생률</a:t>
            </a:r>
            <a:endParaRPr dirty="0">
              <a:solidFill>
                <a:srgbClr val="FFFFFF"/>
              </a:solidFill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ko" dirty="0">
                <a:solidFill>
                  <a:srgbClr val="FFFFFF"/>
                </a:solidFill>
              </a:rPr>
              <a:t>근 10년간의 교통사고 발생원인을 보았을 때 졸음,주시태만의 비율이 굉장히 높다.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9300" y="3041675"/>
            <a:ext cx="2676525" cy="1714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4" name="Google Shape;24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58225" y="2194950"/>
            <a:ext cx="5633374" cy="2561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>
            <a:spLocks noGrp="1"/>
          </p:cNvSpPr>
          <p:nvPr>
            <p:ph type="body" idx="1"/>
          </p:nvPr>
        </p:nvSpPr>
        <p:spPr>
          <a:xfrm>
            <a:off x="5637800" y="2114700"/>
            <a:ext cx="32376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</a:pPr>
            <a:r>
              <a:rPr lang="ko" sz="1400" dirty="0">
                <a:latin typeface="Arial"/>
                <a:ea typeface="Arial"/>
                <a:cs typeface="Arial"/>
                <a:sym typeface="Arial"/>
              </a:rPr>
              <a:t>본 프로젝트의 최종적인 목표는 교통사고의 원인인 졸음운전 사고율을 줄이는 것이다.</a:t>
            </a:r>
            <a:endParaRPr sz="1400" dirty="0"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8" name="Google Shape;268;p22"/>
          <p:cNvGrpSpPr/>
          <p:nvPr/>
        </p:nvGrpSpPr>
        <p:grpSpPr>
          <a:xfrm>
            <a:off x="3735320" y="1050307"/>
            <a:ext cx="1662185" cy="3304690"/>
            <a:chOff x="3983627" y="1676395"/>
            <a:chExt cx="1449538" cy="2881914"/>
          </a:xfrm>
        </p:grpSpPr>
        <p:sp>
          <p:nvSpPr>
            <p:cNvPr id="269" name="Google Shape;269;p22"/>
            <p:cNvSpPr/>
            <p:nvPr/>
          </p:nvSpPr>
          <p:spPr>
            <a:xfrm rot="-5400000">
              <a:off x="3276827" y="2404608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2"/>
            <p:cNvSpPr/>
            <p:nvPr/>
          </p:nvSpPr>
          <p:spPr>
            <a:xfrm rot="-5400000">
              <a:off x="3279465" y="2383195"/>
              <a:ext cx="2860500" cy="1446900"/>
            </a:xfrm>
            <a:prstGeom prst="roundRect">
              <a:avLst>
                <a:gd name="adj" fmla="val 4551"/>
              </a:avLst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2"/>
            <p:cNvSpPr/>
            <p:nvPr/>
          </p:nvSpPr>
          <p:spPr>
            <a:xfrm>
              <a:off x="4473243" y="4300359"/>
              <a:ext cx="472800" cy="768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72" name="Google Shape;272;p22" descr="offset_comp_342327_edited.jpg"/>
          <p:cNvPicPr preferRelativeResize="0"/>
          <p:nvPr/>
        </p:nvPicPr>
        <p:blipFill rotWithShape="1">
          <a:blip r:embed="rId3">
            <a:alphaModFix/>
          </a:blip>
          <a:srcRect l="37035" t="24455" r="37029" b="24455"/>
          <a:stretch/>
        </p:blipFill>
        <p:spPr>
          <a:xfrm>
            <a:off x="3735424" y="1050131"/>
            <a:ext cx="1659300" cy="2833500"/>
          </a:xfrm>
          <a:prstGeom prst="round2SameRect">
            <a:avLst>
              <a:gd name="adj1" fmla="val 4129"/>
              <a:gd name="adj2" fmla="val 0"/>
            </a:avLst>
          </a:prstGeom>
          <a:noFill/>
          <a:ln>
            <a:noFill/>
          </a:ln>
        </p:spPr>
      </p:pic>
      <p:sp>
        <p:nvSpPr>
          <p:cNvPr id="273" name="Google Shape;273;p22"/>
          <p:cNvSpPr txBox="1">
            <a:spLocks noGrp="1"/>
          </p:cNvSpPr>
          <p:nvPr>
            <p:ph type="title" idx="2"/>
          </p:nvPr>
        </p:nvSpPr>
        <p:spPr>
          <a:xfrm>
            <a:off x="949838" y="270968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indent="0" algn="just" fontAlgn="base" latinLnBrk="1">
              <a:lnSpc>
                <a:spcPct val="160000"/>
              </a:lnSpc>
              <a:buNone/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프로젝트 목표 및 개요</a:t>
            </a:r>
            <a:endParaRPr lang="ko-KR" altLang="en-US" sz="2400" kern="0" spc="0" dirty="0">
              <a:solidFill>
                <a:schemeClr val="bg1"/>
              </a:solidFill>
              <a:effectLst/>
              <a:latin typeface="바탕" panose="02030600000101010101" pitchFamily="18" charset="-127"/>
            </a:endParaRPr>
          </a:p>
        </p:txBody>
      </p:sp>
      <p:sp>
        <p:nvSpPr>
          <p:cNvPr id="274" name="Google Shape;274;p22"/>
          <p:cNvSpPr txBox="1">
            <a:spLocks noGrp="1"/>
          </p:cNvSpPr>
          <p:nvPr>
            <p:ph type="body" idx="4294967295"/>
          </p:nvPr>
        </p:nvSpPr>
        <p:spPr>
          <a:xfrm>
            <a:off x="253500" y="1538475"/>
            <a:ext cx="3574500" cy="176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</a:pPr>
            <a:r>
              <a:rPr lang="ko" sz="1400" dirty="0">
                <a:solidFill>
                  <a:srgbClr val="FFFFFF"/>
                </a:solidFill>
                <a:latin typeface="+mj-ea"/>
                <a:ea typeface="+mj-ea"/>
              </a:rPr>
              <a:t>졸음운전 방지 애플리케이션</a:t>
            </a:r>
            <a:endParaRPr sz="1400" dirty="0">
              <a:solidFill>
                <a:srgbClr val="FFFFFF"/>
              </a:solidFill>
              <a:latin typeface="+mj-ea"/>
              <a:ea typeface="+mj-ea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</a:pPr>
            <a:r>
              <a:rPr lang="ko" sz="1000" dirty="0">
                <a:solidFill>
                  <a:srgbClr val="FFFFFF"/>
                </a:solidFill>
                <a:latin typeface="+mj-ea"/>
                <a:ea typeface="+mj-ea"/>
              </a:rPr>
              <a:t>운전자의 눈 깜빡임 등의 </a:t>
            </a:r>
            <a:r>
              <a:rPr lang="ko" sz="1000" dirty="0">
                <a:latin typeface="+mj-ea"/>
                <a:ea typeface="+mj-ea"/>
              </a:rPr>
              <a:t>얼굴패턴을 분석</a:t>
            </a:r>
            <a:endParaRPr sz="1000" dirty="0">
              <a:latin typeface="+mj-ea"/>
              <a:ea typeface="+mj-ea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ko" sz="1000" dirty="0">
                <a:latin typeface="+mj-ea"/>
                <a:ea typeface="+mj-ea"/>
              </a:rPr>
              <a:t>분석된 데이터를 통해 운전자에게 경고</a:t>
            </a:r>
            <a:endParaRPr sz="1000" dirty="0">
              <a:latin typeface="+mj-ea"/>
              <a:ea typeface="+mj-ea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+mj-ea"/>
              <a:ea typeface="+mj-ea"/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Char char="●"/>
            </a:pPr>
            <a:r>
              <a:rPr lang="ko" sz="1400" dirty="0">
                <a:latin typeface="+mj-ea"/>
                <a:ea typeface="+mj-ea"/>
                <a:cs typeface="Montserrat"/>
                <a:sym typeface="Montserrat"/>
              </a:rPr>
              <a:t>라즈베리파이를 이용</a:t>
            </a:r>
            <a:endParaRPr sz="1400" dirty="0">
              <a:latin typeface="+mj-ea"/>
              <a:ea typeface="+mj-ea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○"/>
            </a:pPr>
            <a:r>
              <a:rPr lang="ko" dirty="0">
                <a:latin typeface="+mj-ea"/>
                <a:ea typeface="+mj-ea"/>
                <a:cs typeface="Montserrat"/>
                <a:sym typeface="Montserrat"/>
              </a:rPr>
              <a:t>프로젝트를 진행하기 위한 환경으로 라즈베리파이를 사용</a:t>
            </a:r>
            <a:endParaRPr dirty="0">
              <a:latin typeface="+mj-ea"/>
              <a:ea typeface="+mj-ea"/>
              <a:cs typeface="Montserrat"/>
              <a:sym typeface="Montserrat"/>
            </a:endParaRPr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Font typeface="Montserrat"/>
              <a:buChar char="○"/>
            </a:pPr>
            <a:r>
              <a:rPr lang="ko" dirty="0">
                <a:latin typeface="+mj-ea"/>
                <a:ea typeface="+mj-ea"/>
                <a:cs typeface="Montserrat"/>
                <a:sym typeface="Montserrat"/>
              </a:rPr>
              <a:t>OpenCV 라이브러리를 사용하여 표정 인식 애플리케이션을 제작</a:t>
            </a:r>
            <a:endParaRPr dirty="0">
              <a:latin typeface="+mj-ea"/>
              <a:ea typeface="+mj-ea"/>
              <a:cs typeface="Montserrat"/>
              <a:sym typeface="Montserrat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>
              <a:latin typeface="+mj-ea"/>
              <a:ea typeface="+mj-ea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pic>
        <p:nvPicPr>
          <p:cNvPr id="275" name="Google Shape;275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688375" y="2262975"/>
            <a:ext cx="1706349" cy="137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33000" y="1434374"/>
            <a:ext cx="678000" cy="70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3"/>
          <p:cNvSpPr txBox="1">
            <a:spLocks noGrp="1"/>
          </p:cNvSpPr>
          <p:nvPr>
            <p:ph type="title"/>
          </p:nvPr>
        </p:nvSpPr>
        <p:spPr>
          <a:xfrm>
            <a:off x="1052550" y="384352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24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전체 시스템 구성도</a:t>
            </a:r>
            <a:endParaRPr sz="2400" dirty="0"/>
          </a:p>
        </p:txBody>
      </p:sp>
      <p:sp>
        <p:nvSpPr>
          <p:cNvPr id="282" name="Google Shape;282;p23"/>
          <p:cNvSpPr txBox="1">
            <a:spLocks noGrp="1"/>
          </p:cNvSpPr>
          <p:nvPr>
            <p:ph type="body" idx="1"/>
          </p:nvPr>
        </p:nvSpPr>
        <p:spPr>
          <a:xfrm>
            <a:off x="6829200" y="57425"/>
            <a:ext cx="2314800" cy="822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" sz="900" dirty="0">
                <a:solidFill>
                  <a:srgbClr val="FFFFFF"/>
                </a:solidFill>
              </a:rPr>
              <a:t>출처 : https://tech.kakaoenterprise.com/63</a:t>
            </a:r>
            <a:endParaRPr sz="900" dirty="0"/>
          </a:p>
          <a:p>
            <a:pPr marL="0" lvl="0" indent="0" algn="r" rtl="0">
              <a:lnSpc>
                <a:spcPct val="2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ko" sz="900" dirty="0"/>
              <a:t>https://pixabay.com/ko/</a:t>
            </a:r>
            <a:endParaRPr sz="9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900" dirty="0">
              <a:solidFill>
                <a:srgbClr val="FFFFFF"/>
              </a:solidFill>
            </a:endParaRPr>
          </a:p>
        </p:txBody>
      </p:sp>
      <p:pic>
        <p:nvPicPr>
          <p:cNvPr id="283" name="Google Shape;28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8674" y="3259001"/>
            <a:ext cx="3226666" cy="1345350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23"/>
          <p:cNvSpPr txBox="1"/>
          <p:nvPr/>
        </p:nvSpPr>
        <p:spPr>
          <a:xfrm>
            <a:off x="3866403" y="2342850"/>
            <a:ext cx="1411200" cy="7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데이터 전처리 및 </a:t>
            </a:r>
            <a:endParaRPr sz="1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졸음운전 식별</a:t>
            </a:r>
            <a:endParaRPr sz="1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15450" y="594199"/>
            <a:ext cx="1313100" cy="1748650"/>
          </a:xfrm>
          <a:prstGeom prst="rect">
            <a:avLst/>
          </a:prstGeom>
          <a:noFill/>
          <a:ln>
            <a:noFill/>
          </a:ln>
        </p:spPr>
      </p:pic>
      <p:sp>
        <p:nvSpPr>
          <p:cNvPr id="286" name="Google Shape;286;p23"/>
          <p:cNvSpPr/>
          <p:nvPr/>
        </p:nvSpPr>
        <p:spPr>
          <a:xfrm rot="-2217688">
            <a:off x="1900335" y="1782349"/>
            <a:ext cx="1501802" cy="89142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7" name="Google Shape;287;p23"/>
          <p:cNvSpPr/>
          <p:nvPr/>
        </p:nvSpPr>
        <p:spPr>
          <a:xfrm rot="-8582312" flipH="1">
            <a:off x="5822285" y="1934749"/>
            <a:ext cx="1501802" cy="891421"/>
          </a:xfrm>
          <a:prstGeom prst="rightArrow">
            <a:avLst>
              <a:gd name="adj1" fmla="val 50000"/>
              <a:gd name="adj2" fmla="val 50000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8" name="Google Shape;288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89350" y="2604235"/>
            <a:ext cx="2132986" cy="1803039"/>
          </a:xfrm>
          <a:prstGeom prst="rect">
            <a:avLst/>
          </a:prstGeom>
          <a:noFill/>
          <a:ln>
            <a:noFill/>
          </a:ln>
        </p:spPr>
      </p:pic>
      <p:sp>
        <p:nvSpPr>
          <p:cNvPr id="289" name="Google Shape;289;p23"/>
          <p:cNvSpPr txBox="1"/>
          <p:nvPr/>
        </p:nvSpPr>
        <p:spPr>
          <a:xfrm>
            <a:off x="357187" y="4493500"/>
            <a:ext cx="1797300" cy="7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 dirty="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영상 데이터 추출</a:t>
            </a:r>
            <a:endParaRPr sz="1500" dirty="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0" name="Google Shape;290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1701" y="3035651"/>
            <a:ext cx="2132976" cy="145642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23"/>
          <p:cNvSpPr txBox="1"/>
          <p:nvPr/>
        </p:nvSpPr>
        <p:spPr>
          <a:xfrm>
            <a:off x="6925287" y="4493500"/>
            <a:ext cx="1797300" cy="7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운전자에게 경보</a:t>
            </a:r>
            <a:endParaRPr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238FCF-E258-514B-E3BC-B0DBF24572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24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전체 시스템 구성도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89F5AC4-6E28-236D-F257-1DBD65E066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시스템의 </a:t>
            </a:r>
            <a:r>
              <a:rPr lang="ko-KR" altLang="en-US" dirty="0" err="1"/>
              <a:t>유스케이스</a:t>
            </a:r>
            <a:r>
              <a:rPr lang="en-US" altLang="ko-KR" dirty="0"/>
              <a:t>, </a:t>
            </a:r>
            <a:r>
              <a:rPr lang="ko-KR" altLang="en-US" dirty="0"/>
              <a:t>알고리즘 설명 그림 첨부할 것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F67DCA2-69DF-F823-5105-6433FD1D06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5290" y="2756462"/>
            <a:ext cx="2241884" cy="1993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221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778417-E08B-44B2-AC20-0E73F71A4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주요 기능목록 및 설명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4266E003-03EB-0CB9-6699-40D0D3CA09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6504675"/>
              </p:ext>
            </p:extLst>
          </p:nvPr>
        </p:nvGraphicFramePr>
        <p:xfrm>
          <a:off x="1220048" y="1675847"/>
          <a:ext cx="6907103" cy="225490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085539">
                  <a:extLst>
                    <a:ext uri="{9D8B030D-6E8A-4147-A177-3AD203B41FA5}">
                      <a16:colId xmlns:a16="http://schemas.microsoft.com/office/drawing/2014/main" val="1744481613"/>
                    </a:ext>
                  </a:extLst>
                </a:gridCol>
                <a:gridCol w="1264927">
                  <a:extLst>
                    <a:ext uri="{9D8B030D-6E8A-4147-A177-3AD203B41FA5}">
                      <a16:colId xmlns:a16="http://schemas.microsoft.com/office/drawing/2014/main" val="2082360254"/>
                    </a:ext>
                  </a:extLst>
                </a:gridCol>
                <a:gridCol w="4556637">
                  <a:extLst>
                    <a:ext uri="{9D8B030D-6E8A-4147-A177-3AD203B41FA5}">
                      <a16:colId xmlns:a16="http://schemas.microsoft.com/office/drawing/2014/main" val="1556552439"/>
                    </a:ext>
                  </a:extLst>
                </a:gridCol>
              </a:tblGrid>
              <a:tr h="233424"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endParaRPr lang="ko-KR" altLang="en-US" sz="800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852" marR="76852" marT="38426" marB="38426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사항</a:t>
                      </a:r>
                    </a:p>
                  </a:txBody>
                  <a:tcPr marL="76852" marR="76852" marT="38426" marB="38426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설명</a:t>
                      </a:r>
                    </a:p>
                  </a:txBody>
                  <a:tcPr marL="76852" marR="76852" marT="38426" marB="38426" anchor="ctr"/>
                </a:tc>
                <a:extLst>
                  <a:ext uri="{0D108BD9-81ED-4DB2-BD59-A6C34878D82A}">
                    <a16:rowId xmlns:a16="http://schemas.microsoft.com/office/drawing/2014/main" val="1550373020"/>
                  </a:ext>
                </a:extLst>
              </a:tr>
              <a:tr h="432312">
                <a:tc rowSpan="4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기능적 요구사항</a:t>
                      </a:r>
                    </a:p>
                  </a:txBody>
                  <a:tcPr marL="76852" marR="76852" marT="38426" marB="38426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자료수집</a:t>
                      </a:r>
                    </a:p>
                  </a:txBody>
                  <a:tcPr marL="76852" marR="76852" marT="38426" marB="38426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라즈베리파이에</a:t>
                      </a: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카메라를 연동하여 처리할 데이터를 수집한다</a:t>
                      </a:r>
                      <a:r>
                        <a:rPr lang="en-US" altLang="ko-KR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altLang="en-US" sz="800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852" marR="76852" marT="38426" marB="38426" anchor="ctr"/>
                </a:tc>
                <a:extLst>
                  <a:ext uri="{0D108BD9-81ED-4DB2-BD59-A6C34878D82A}">
                    <a16:rowId xmlns:a16="http://schemas.microsoft.com/office/drawing/2014/main" val="2520311222"/>
                  </a:ext>
                </a:extLst>
              </a:tr>
              <a:tr h="44047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데이터 처리 및 분석</a:t>
                      </a:r>
                    </a:p>
                  </a:txBody>
                  <a:tcPr marL="76852" marR="76852" marT="38426" marB="38426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en-US" altLang="ko-KR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OpenCV</a:t>
                      </a: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라이브러리를 활용하여 데이터 </a:t>
                      </a:r>
                      <a:r>
                        <a:rPr lang="ko-KR" altLang="en-US" sz="800" kern="0" spc="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전처리</a:t>
                      </a:r>
                      <a:r>
                        <a:rPr lang="en-US" altLang="ko-KR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졸음운전 여부를 판별한다</a:t>
                      </a:r>
                      <a:r>
                        <a:rPr lang="en-US" altLang="ko-KR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altLang="en-US" sz="800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852" marR="76852" marT="38426" marB="38426" anchor="ctr"/>
                </a:tc>
                <a:extLst>
                  <a:ext uri="{0D108BD9-81ED-4DB2-BD59-A6C34878D82A}">
                    <a16:rowId xmlns:a16="http://schemas.microsoft.com/office/drawing/2014/main" val="2874880789"/>
                  </a:ext>
                </a:extLst>
              </a:tr>
              <a:tr h="5771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경보 발생</a:t>
                      </a:r>
                    </a:p>
                  </a:txBody>
                  <a:tcPr marL="76852" marR="76852" marT="38426" marB="38426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분석된 결과값이 졸음운전 이었을 경우 소리 </a:t>
                      </a:r>
                      <a:r>
                        <a:rPr lang="ko-KR" altLang="en-US" sz="800" kern="0" spc="0" dirty="0" err="1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부저를</a:t>
                      </a: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 사용</a:t>
                      </a:r>
                      <a:r>
                        <a:rPr lang="en-US" altLang="ko-KR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경보를 울려 운전자에게 경고한다</a:t>
                      </a:r>
                      <a:r>
                        <a:rPr lang="en-US" altLang="ko-KR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altLang="en-US" sz="800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852" marR="76852" marT="38426" marB="38426" anchor="ctr"/>
                </a:tc>
                <a:extLst>
                  <a:ext uri="{0D108BD9-81ED-4DB2-BD59-A6C34878D82A}">
                    <a16:rowId xmlns:a16="http://schemas.microsoft.com/office/drawing/2014/main" val="3069071700"/>
                  </a:ext>
                </a:extLst>
              </a:tr>
              <a:tr h="55967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결과값 저장</a:t>
                      </a:r>
                    </a:p>
                  </a:txBody>
                  <a:tcPr marL="76852" marR="76852" marT="38426" marB="38426" anchor="ctr"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buNone/>
                      </a:pPr>
                      <a:r>
                        <a:rPr lang="ko-KR" altLang="en-US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경보가 발생된 시점의 시간정보를 파일로 저장한다</a:t>
                      </a:r>
                      <a:r>
                        <a:rPr lang="en-US" altLang="ko-KR" sz="800" kern="0" spc="0" dirty="0">
                          <a:solidFill>
                            <a:schemeClr val="tx1"/>
                          </a:solidFill>
                          <a:effectLst/>
                          <a:latin typeface="+mn-ea"/>
                          <a:ea typeface="+mn-ea"/>
                        </a:rPr>
                        <a:t>.</a:t>
                      </a:r>
                      <a:endParaRPr lang="ko-KR" altLang="en-US" sz="800" kern="0" spc="0" dirty="0">
                        <a:solidFill>
                          <a:schemeClr val="tx1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marL="76852" marR="76852" marT="38426" marB="38426" anchor="ctr"/>
                </a:tc>
                <a:extLst>
                  <a:ext uri="{0D108BD9-81ED-4DB2-BD59-A6C34878D82A}">
                    <a16:rowId xmlns:a16="http://schemas.microsoft.com/office/drawing/2014/main" val="298948653"/>
                  </a:ext>
                </a:extLst>
              </a:tr>
            </a:tbl>
          </a:graphicData>
        </a:graphic>
      </p:graphicFrame>
      <p:sp>
        <p:nvSpPr>
          <p:cNvPr id="7" name="Rectangle 2">
            <a:extLst>
              <a:ext uri="{FF2B5EF4-FFF2-40B4-BE49-F238E27FC236}">
                <a16:creationId xmlns:a16="http://schemas.microsoft.com/office/drawing/2014/main" id="{CEF425E9-F4EE-79E5-FB80-DDD1BE90CD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0788" y="106244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9564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0CC562-0813-16F1-2EDC-0AD4E4DFA8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4E8FA9-7520-5B46-E1C9-68D6C578E1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+mj-ea"/>
                <a:ea typeface="+mj-ea"/>
              </a:rPr>
              <a:t>주요 기능목록 및 설명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0A7126D-3A70-DC99-1DEB-1ACC258A25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/>
              <a:t>OpenCV</a:t>
            </a:r>
          </a:p>
          <a:p>
            <a:r>
              <a:rPr lang="en-US" altLang="ko-KR" dirty="0" err="1"/>
              <a:t>Dlib</a:t>
            </a:r>
            <a:endParaRPr lang="en-US" altLang="ko-KR" dirty="0"/>
          </a:p>
          <a:p>
            <a:r>
              <a:rPr lang="en-US" altLang="ko-KR" dirty="0" err="1"/>
              <a:t>Numpy</a:t>
            </a:r>
            <a:endParaRPr lang="en-US" altLang="ko-KR" dirty="0"/>
          </a:p>
          <a:p>
            <a:r>
              <a:rPr lang="ko-KR" altLang="en-US" dirty="0"/>
              <a:t>기타 라이브러리들 설명 써 넣기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F6A19E4-FD00-BB93-2C67-E5CC531B37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0788" y="1062449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744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969FAA-D461-C915-5FE7-D439B8EF5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marR="0" indent="0" fontAlgn="base" latinLnBrk="1">
              <a:lnSpc>
                <a:spcPct val="160000"/>
              </a:lnSpc>
            </a:pPr>
            <a:r>
              <a:rPr lang="ko-KR" altLang="en-US" sz="22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시스템의 성능</a:t>
            </a:r>
            <a:r>
              <a:rPr lang="en-US" altLang="ko-KR" sz="22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, </a:t>
            </a:r>
            <a:r>
              <a:rPr lang="ko-KR" altLang="en-US" sz="2200" kern="0" spc="0" dirty="0">
                <a:solidFill>
                  <a:schemeClr val="bg1"/>
                </a:solidFill>
                <a:effectLst/>
                <a:latin typeface="맑은 고딕" panose="020B0503020000020004" pitchFamily="50" charset="-127"/>
                <a:ea typeface="맑은 고딕" panose="020B0503020000020004" pitchFamily="50" charset="-127"/>
              </a:rPr>
              <a:t>품질 및 제약 요구사항의 테스트 결과 </a:t>
            </a:r>
            <a:endParaRPr lang="ko-KR" altLang="en-US" sz="2200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DCB342C-31BF-4196-12FF-3692FB1FFA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46050" indent="0">
              <a:buNone/>
            </a:pPr>
            <a:r>
              <a:rPr lang="ko-KR" altLang="en-US" dirty="0"/>
              <a:t>테스트 과정 사진 첨부</a:t>
            </a:r>
            <a:endParaRPr lang="en-US" altLang="ko-KR" dirty="0"/>
          </a:p>
          <a:p>
            <a:pPr marL="146050" indent="0">
              <a:buNone/>
            </a:pPr>
            <a:r>
              <a:rPr lang="ko-KR" altLang="en-US" dirty="0"/>
              <a:t>사진 얼굴 인식</a:t>
            </a:r>
            <a:endParaRPr lang="en-US" altLang="ko-KR" dirty="0"/>
          </a:p>
          <a:p>
            <a:pPr marL="146050" indent="0">
              <a:buNone/>
            </a:pPr>
            <a:r>
              <a:rPr lang="ko-KR" altLang="en-US" dirty="0"/>
              <a:t>영상 얼굴 인식</a:t>
            </a:r>
            <a:endParaRPr lang="en-US" altLang="ko-KR" dirty="0"/>
          </a:p>
          <a:p>
            <a:pPr marL="146050" indent="0">
              <a:buNone/>
            </a:pPr>
            <a:endParaRPr lang="ko-KR" altLang="en-US" dirty="0"/>
          </a:p>
        </p:txBody>
      </p:sp>
      <p:pic>
        <p:nvPicPr>
          <p:cNvPr id="5" name="그림 4" descr="인간의 얼굴, 미소, 스크린샷, 사람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5961362-336F-C8D8-E6BA-10CCD8FBF0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9481" y="2673997"/>
            <a:ext cx="2470050" cy="1948209"/>
          </a:xfrm>
          <a:prstGeom prst="rect">
            <a:avLst/>
          </a:prstGeom>
        </p:spPr>
      </p:pic>
      <p:pic>
        <p:nvPicPr>
          <p:cNvPr id="7" name="그림 6" descr="사람, 미소, 스크린샷, 인간의 얼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58514AA-0C05-C100-495D-13DFCBA3B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757" y="2673997"/>
            <a:ext cx="2465701" cy="194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6783104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316</Words>
  <Application>Microsoft Office PowerPoint</Application>
  <PresentationFormat>화면 슬라이드 쇼(16:9)</PresentationFormat>
  <Paragraphs>77</Paragraphs>
  <Slides>15</Slides>
  <Notes>6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Montserrat</vt:lpstr>
      <vt:lpstr>Lato</vt:lpstr>
      <vt:lpstr>Wingdings</vt:lpstr>
      <vt:lpstr>바탕</vt:lpstr>
      <vt:lpstr>Arial</vt:lpstr>
      <vt:lpstr>맑은 고딕</vt:lpstr>
      <vt:lpstr>Focus</vt:lpstr>
      <vt:lpstr>캡스톤디자인I 최종발표</vt:lpstr>
      <vt:lpstr>PowerPoint 프레젠테이션</vt:lpstr>
      <vt:lpstr>배경 및 필요성</vt:lpstr>
      <vt:lpstr>프로젝트 목표 및 개요</vt:lpstr>
      <vt:lpstr>전체 시스템 구성도</vt:lpstr>
      <vt:lpstr>전체 시스템 구성도</vt:lpstr>
      <vt:lpstr>주요 기능목록 및 설명</vt:lpstr>
      <vt:lpstr>주요 기능목록 및 설명</vt:lpstr>
      <vt:lpstr>시스템의 성능, 품질 및 제약 요구사항의 테스트 결과 </vt:lpstr>
      <vt:lpstr>성능 테스트 결과  </vt:lpstr>
      <vt:lpstr>발생한 문제와 해결 방법  </vt:lpstr>
      <vt:lpstr>팀원의 역할</vt:lpstr>
      <vt:lpstr>데모  </vt:lpstr>
      <vt:lpstr>Q&amp;A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백규범</dc:creator>
  <cp:lastModifiedBy>백영민</cp:lastModifiedBy>
  <cp:revision>7</cp:revision>
  <dcterms:modified xsi:type="dcterms:W3CDTF">2025-06-04T07:48:39Z</dcterms:modified>
</cp:coreProperties>
</file>